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39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94" algn="l" defTabSz="91439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390" algn="l" defTabSz="91439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581" algn="l" defTabSz="91439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778" algn="l" defTabSz="91439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971" algn="l" defTabSz="91439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3165" algn="l" defTabSz="91439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200359" algn="l" defTabSz="91439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7553" algn="l" defTabSz="91439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A6CB-D2FD-02AD-E246-7DFE0F0A1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71"/>
            <a:ext cx="914400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F48F7-7CDA-95AF-ADA7-C3EEFB959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88" indent="0" algn="ctr">
              <a:buNone/>
              <a:defRPr sz="2002"/>
            </a:lvl2pPr>
            <a:lvl3pPr marL="914175" indent="0" algn="ctr">
              <a:buNone/>
              <a:defRPr sz="1800"/>
            </a:lvl3pPr>
            <a:lvl4pPr marL="1371255" indent="0" algn="ctr">
              <a:buNone/>
              <a:defRPr sz="1598"/>
            </a:lvl4pPr>
            <a:lvl5pPr marL="1828343" indent="0" algn="ctr">
              <a:buNone/>
              <a:defRPr sz="1598"/>
            </a:lvl5pPr>
            <a:lvl6pPr marL="2285430" indent="0" algn="ctr">
              <a:buNone/>
              <a:defRPr sz="1598"/>
            </a:lvl6pPr>
            <a:lvl7pPr marL="2742518" indent="0" algn="ctr">
              <a:buNone/>
              <a:defRPr sz="1598"/>
            </a:lvl7pPr>
            <a:lvl8pPr marL="3199598" indent="0" algn="ctr">
              <a:buNone/>
              <a:defRPr sz="1598"/>
            </a:lvl8pPr>
            <a:lvl9pPr marL="3656685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F503C-0D72-7A71-2E49-9C23169A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0BCF2-748F-0C52-AD71-B9F0DD94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8B2EE-BDA8-1E46-0833-F9BB0F33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14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CEFF-DBBB-A60B-FC2B-D80713B7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10530-E0B4-08BB-468F-261E1145A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9B824-39ED-B89D-4703-BAD1A0D5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F8E35-735C-FECD-0A67-71A383971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493C9-6A69-AD74-4A1F-62B447BC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6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4EF073-3E3B-4C41-5BC7-9C689D28D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3"/>
            <a:ext cx="2628900" cy="58118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AE2AC-579E-C52C-0EAB-5597B94E2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3"/>
            <a:ext cx="7734300" cy="58118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3A001-1253-EA56-825C-9796D847A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AA876-294A-ACD8-9C5E-2D36271C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6174-DAC1-E14B-19B7-0BD72569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7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1263-BF55-EDCA-A07E-75F93F56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F0E0-0E48-B3EE-830F-42A5BF90B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752A7-3CD6-15F1-7728-A2824197E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B28D6-C21F-5DD5-A342-6F538633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DF6B9-BA2D-BDB2-151D-4C2D32C6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6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24CD-12C8-4BD1-6C90-136F568CA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9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2EB19-E4D2-C139-89BC-8C06F2163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71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82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82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82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82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82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82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AF15B-2BBC-7864-A3E0-9F5699F8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15AF7-6968-FF4B-4F52-0A5664E5A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CAF0B-DF4A-C76E-2C5F-AFA1874A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9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0B5F-1FA8-22E3-2693-C3F1C7CA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E688F-711F-4C35-0339-51635695F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7"/>
            <a:ext cx="5181600" cy="4351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529CC-AA11-7F21-933D-ED0DF3D43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7"/>
            <a:ext cx="5181600" cy="4351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FDAAA-D188-92AB-D3ED-237E45715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CB946-19EE-FDF4-216B-D8E0FF4C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617E6-9500-DBB5-6893-3695A449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1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E870-AEFF-B13D-9711-CAF6F71D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3"/>
            <a:ext cx="10515600" cy="13255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456D7-9C7E-E494-D3C0-4A711982B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74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8" indent="0">
              <a:buNone/>
              <a:defRPr sz="2002" b="1"/>
            </a:lvl2pPr>
            <a:lvl3pPr marL="914175" indent="0">
              <a:buNone/>
              <a:defRPr sz="1800" b="1"/>
            </a:lvl3pPr>
            <a:lvl4pPr marL="1371255" indent="0">
              <a:buNone/>
              <a:defRPr sz="1598" b="1"/>
            </a:lvl4pPr>
            <a:lvl5pPr marL="1828343" indent="0">
              <a:buNone/>
              <a:defRPr sz="1598" b="1"/>
            </a:lvl5pPr>
            <a:lvl6pPr marL="2285430" indent="0">
              <a:buNone/>
              <a:defRPr sz="1598" b="1"/>
            </a:lvl6pPr>
            <a:lvl7pPr marL="2742518" indent="0">
              <a:buNone/>
              <a:defRPr sz="1598" b="1"/>
            </a:lvl7pPr>
            <a:lvl8pPr marL="3199598" indent="0">
              <a:buNone/>
              <a:defRPr sz="1598" b="1"/>
            </a:lvl8pPr>
            <a:lvl9pPr marL="3656685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B9B0D-2C5E-C035-C81F-8B21D885E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6AE4B-6C4A-1201-6501-BB5503D5D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74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8" indent="0">
              <a:buNone/>
              <a:defRPr sz="2002" b="1"/>
            </a:lvl2pPr>
            <a:lvl3pPr marL="914175" indent="0">
              <a:buNone/>
              <a:defRPr sz="1800" b="1"/>
            </a:lvl3pPr>
            <a:lvl4pPr marL="1371255" indent="0">
              <a:buNone/>
              <a:defRPr sz="1598" b="1"/>
            </a:lvl4pPr>
            <a:lvl5pPr marL="1828343" indent="0">
              <a:buNone/>
              <a:defRPr sz="1598" b="1"/>
            </a:lvl5pPr>
            <a:lvl6pPr marL="2285430" indent="0">
              <a:buNone/>
              <a:defRPr sz="1598" b="1"/>
            </a:lvl6pPr>
            <a:lvl7pPr marL="2742518" indent="0">
              <a:buNone/>
              <a:defRPr sz="1598" b="1"/>
            </a:lvl7pPr>
            <a:lvl8pPr marL="3199598" indent="0">
              <a:buNone/>
              <a:defRPr sz="1598" b="1"/>
            </a:lvl8pPr>
            <a:lvl9pPr marL="3656685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8DF7F-D45B-8B1E-D7B3-6671395DD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966F8-E453-1F4F-E30E-AF9BE2202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EF19ED-F2DF-F959-CE1B-238FBD3A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3AB65-94C7-B4A1-CA77-0DF6F3B1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57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2FB7-A080-CB90-B20A-C7DA1CFA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3D6AD-086C-07B3-7135-027598364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EF95A0-7C97-3017-9DBB-F2D1C5F32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782DE-B899-ACED-DE19-C9BCC482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2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FFBC5-EDA4-CCBD-DE38-A6B19FA6A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EBC5A-B295-4C07-AEF0-9AE27F28B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61AFB-7A1C-BA3A-0E37-B993AC63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4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9311-4D40-D479-203A-67C8F0E56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02F0-FD85-448C-70A1-96895A296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9"/>
            <a:ext cx="6172200" cy="4873628"/>
          </a:xfrm>
        </p:spPr>
        <p:txBody>
          <a:bodyPr/>
          <a:lstStyle>
            <a:lvl1pPr>
              <a:defRPr sz="3202"/>
            </a:lvl1pPr>
            <a:lvl2pPr>
              <a:defRPr sz="2798"/>
            </a:lvl2pPr>
            <a:lvl3pPr>
              <a:defRPr sz="2400"/>
            </a:lvl3pPr>
            <a:lvl4pPr>
              <a:defRPr sz="2002"/>
            </a:lvl4pPr>
            <a:lvl5pPr>
              <a:defRPr sz="2002"/>
            </a:lvl5pPr>
            <a:lvl6pPr>
              <a:defRPr sz="2002"/>
            </a:lvl6pPr>
            <a:lvl7pPr>
              <a:defRPr sz="2002"/>
            </a:lvl7pPr>
            <a:lvl8pPr>
              <a:defRPr sz="2002"/>
            </a:lvl8pPr>
            <a:lvl9pPr>
              <a:defRPr sz="2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3422-8A60-367E-B6FE-560DACD8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00E7A-643C-4154-931D-3C1BA3EB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7E137-B8F0-7FFF-0BD8-6B34FF806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639FE-18BD-4C80-798D-23F61C9DE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1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D259-F7E7-26CA-1B0C-CBB0303D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7947A-784F-2D74-3665-BA6F2DA44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9"/>
            <a:ext cx="6172200" cy="4873628"/>
          </a:xfrm>
        </p:spPr>
        <p:txBody>
          <a:bodyPr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CA280-DEBA-E8FD-D5E3-3E62B8F2E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C6B2A-6124-1128-FBE4-D7E1ECFF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4F071-1EFB-7913-E334-256D2B74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78D68-AF52-09CD-B5AD-7E369CD1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2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4C4806-9181-A99E-82DE-3176429C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3"/>
            <a:ext cx="105156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8C889-CC6F-B0C9-5C4A-0922EEBE0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7"/>
            <a:ext cx="105156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F8627-A812-BCA5-64DA-F9D26B841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66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2845B0-9F4F-4E89-88AC-D024D03DFDC3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718D-4184-BB84-28ED-B54DA3397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66"/>
            <a:ext cx="41148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1E265-7953-2A75-048D-D6C887DA3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66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8E37D5-63B5-48E4-BA35-2F0F7677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2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FBBDE10-46E6-DC95-5CC6-DF5A32F6E2D6}"/>
              </a:ext>
            </a:extLst>
          </p:cNvPr>
          <p:cNvSpPr/>
          <p:nvPr/>
        </p:nvSpPr>
        <p:spPr>
          <a:xfrm>
            <a:off x="226705" y="65629"/>
            <a:ext cx="862955" cy="702181"/>
          </a:xfrm>
          <a:custGeom>
            <a:avLst/>
            <a:gdLst/>
            <a:ahLst/>
            <a:cxnLst/>
            <a:rect l="l" t="t" r="r" b="b"/>
            <a:pathLst>
              <a:path w="2269105" h="1749486">
                <a:moveTo>
                  <a:pt x="0" y="0"/>
                </a:moveTo>
                <a:lnTo>
                  <a:pt x="2269104" y="0"/>
                </a:lnTo>
                <a:lnTo>
                  <a:pt x="2269104" y="1749485"/>
                </a:lnTo>
                <a:lnTo>
                  <a:pt x="0" y="1749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80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22E0CC2D-FC2C-1180-B7FE-25F3E86DFAB6}"/>
              </a:ext>
            </a:extLst>
          </p:cNvPr>
          <p:cNvSpPr/>
          <p:nvPr/>
        </p:nvSpPr>
        <p:spPr>
          <a:xfrm>
            <a:off x="11234364" y="88488"/>
            <a:ext cx="771467" cy="679322"/>
          </a:xfrm>
          <a:custGeom>
            <a:avLst/>
            <a:gdLst/>
            <a:ahLst/>
            <a:cxnLst/>
            <a:rect l="l" t="t" r="r" b="b"/>
            <a:pathLst>
              <a:path w="1607433" h="1749486">
                <a:moveTo>
                  <a:pt x="0" y="0"/>
                </a:moveTo>
                <a:lnTo>
                  <a:pt x="1607434" y="0"/>
                </a:lnTo>
                <a:lnTo>
                  <a:pt x="1607434" y="1749485"/>
                </a:lnTo>
                <a:lnTo>
                  <a:pt x="0" y="1749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80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0D8F1387-6051-3E0E-DB21-1FE5B9484AC7}"/>
              </a:ext>
            </a:extLst>
          </p:cNvPr>
          <p:cNvSpPr txBox="1"/>
          <p:nvPr/>
        </p:nvSpPr>
        <p:spPr>
          <a:xfrm>
            <a:off x="2003609" y="58508"/>
            <a:ext cx="819310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Integrated Smart Vehicle Management System (ISVMS)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6E087C-3B90-971A-7475-50BF0369250C}"/>
              </a:ext>
            </a:extLst>
          </p:cNvPr>
          <p:cNvSpPr/>
          <p:nvPr/>
        </p:nvSpPr>
        <p:spPr>
          <a:xfrm>
            <a:off x="113423" y="835360"/>
            <a:ext cx="2743200" cy="1780220"/>
          </a:xfrm>
          <a:prstGeom prst="roundRect">
            <a:avLst>
              <a:gd name="adj" fmla="val 32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Project Overview</a:t>
            </a:r>
          </a:p>
          <a:p>
            <a:pPr algn="just">
              <a:lnSpc>
                <a:spcPct val="110000"/>
              </a:lnSpc>
            </a:pPr>
            <a:endParaRPr lang="en-US" sz="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an advanced vehicle management system to enhance driving safety, automation, and real-time monitoring using IoT and embedded systems which reduces human error in driving.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57D1D2-27C7-B939-9BDB-903A20A934EF}"/>
              </a:ext>
            </a:extLst>
          </p:cNvPr>
          <p:cNvGrpSpPr/>
          <p:nvPr/>
        </p:nvGrpSpPr>
        <p:grpSpPr>
          <a:xfrm>
            <a:off x="108543" y="2713774"/>
            <a:ext cx="4088743" cy="3629988"/>
            <a:chOff x="113423" y="2886285"/>
            <a:chExt cx="4134727" cy="328486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23CFDD15-FEC2-05F6-007B-2085B0AF617A}"/>
                </a:ext>
              </a:extLst>
            </p:cNvPr>
            <p:cNvSpPr/>
            <p:nvPr/>
          </p:nvSpPr>
          <p:spPr>
            <a:xfrm>
              <a:off x="113423" y="2886285"/>
              <a:ext cx="4134727" cy="3284868"/>
            </a:xfrm>
            <a:prstGeom prst="roundRect">
              <a:avLst>
                <a:gd name="adj" fmla="val 329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IoT &amp; Maintenance</a:t>
              </a:r>
            </a:p>
            <a:p>
              <a:pPr algn="just"/>
              <a:r>
                <a:rPr lang="en-US" sz="1300" dirty="0">
                  <a:solidFill>
                    <a:schemeClr val="tx1"/>
                  </a:solidFill>
                </a:rPr>
                <a:t>The ESP32 connects to </a:t>
              </a:r>
              <a:r>
                <a:rPr lang="en-US" sz="1300" dirty="0" err="1">
                  <a:solidFill>
                    <a:schemeClr val="tx1"/>
                  </a:solidFill>
                </a:rPr>
                <a:t>WiFi</a:t>
              </a:r>
              <a:r>
                <a:rPr lang="en-US" sz="1300" dirty="0">
                  <a:solidFill>
                    <a:schemeClr val="tx1"/>
                  </a:solidFill>
                </a:rPr>
                <a:t> and publishes GPS, temperature (LM35 &amp; BMP085), and pressure data to an MQTT broker. It sends GPS updates every 10 seconds  and continuously monitors sensor values on node-red dashboard.</a:t>
              </a:r>
            </a:p>
          </p:txBody>
        </p:sp>
        <p:pic>
          <p:nvPicPr>
            <p:cNvPr id="74" name="Picture 7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A1A6A92-312A-1A08-CF15-D3FDB613D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42" y="4235697"/>
              <a:ext cx="3839561" cy="1763331"/>
            </a:xfrm>
            <a:prstGeom prst="rect">
              <a:avLst/>
            </a:prstGeom>
          </p:spPr>
        </p:pic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2C98F7E-8C4A-C39A-1D1D-3FCAB5919C61}"/>
              </a:ext>
            </a:extLst>
          </p:cNvPr>
          <p:cNvSpPr/>
          <p:nvPr/>
        </p:nvSpPr>
        <p:spPr>
          <a:xfrm>
            <a:off x="4336103" y="4713216"/>
            <a:ext cx="3722047" cy="1632599"/>
          </a:xfrm>
          <a:prstGeom prst="roundRect">
            <a:avLst>
              <a:gd name="adj" fmla="val 32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rgbClr val="0070C0"/>
                </a:solidFill>
              </a:rPr>
              <a:t>           Vehicle Control</a:t>
            </a:r>
          </a:p>
          <a:p>
            <a:r>
              <a:rPr lang="en-US" sz="1250" dirty="0">
                <a:solidFill>
                  <a:schemeClr val="tx1"/>
                </a:solidFill>
              </a:rPr>
              <a:t>The microcontroller received</a:t>
            </a:r>
          </a:p>
          <a:p>
            <a:r>
              <a:rPr lang="en-US" sz="1250" dirty="0">
                <a:solidFill>
                  <a:schemeClr val="tx1"/>
                </a:solidFill>
              </a:rPr>
              <a:t>command to control the car</a:t>
            </a:r>
          </a:p>
          <a:p>
            <a:r>
              <a:rPr lang="en-US" sz="1250" dirty="0">
                <a:solidFill>
                  <a:schemeClr val="tx1"/>
                </a:solidFill>
              </a:rPr>
              <a:t>movement and motor speed.</a:t>
            </a:r>
          </a:p>
          <a:p>
            <a:r>
              <a:rPr lang="en-US" sz="1250" dirty="0">
                <a:solidFill>
                  <a:schemeClr val="tx1"/>
                </a:solidFill>
              </a:rPr>
              <a:t>It executes actions like moving,</a:t>
            </a:r>
          </a:p>
          <a:p>
            <a:r>
              <a:rPr lang="en-US" sz="1250" dirty="0">
                <a:solidFill>
                  <a:schemeClr val="tx1"/>
                </a:solidFill>
              </a:rPr>
              <a:t>turning, stopping, or changing</a:t>
            </a:r>
          </a:p>
          <a:p>
            <a:r>
              <a:rPr lang="en-US" sz="1250" dirty="0">
                <a:solidFill>
                  <a:schemeClr val="tx1"/>
                </a:solidFill>
              </a:rPr>
              <a:t>speed based on the received</a:t>
            </a:r>
          </a:p>
          <a:p>
            <a:r>
              <a:rPr lang="en-US" sz="1250" dirty="0">
                <a:solidFill>
                  <a:schemeClr val="tx1"/>
                </a:solidFill>
              </a:rPr>
              <a:t>command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6" name="Picture 7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A56A3D6-C487-6CB7-56EF-37866C2B5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43" y="4722289"/>
            <a:ext cx="1510073" cy="1632599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9BC887D-77EB-018E-D20C-03ED72C5F7AC}"/>
              </a:ext>
            </a:extLst>
          </p:cNvPr>
          <p:cNvSpPr/>
          <p:nvPr/>
        </p:nvSpPr>
        <p:spPr>
          <a:xfrm>
            <a:off x="6199366" y="840225"/>
            <a:ext cx="5879211" cy="1905874"/>
          </a:xfrm>
          <a:prstGeom prst="roundRect">
            <a:avLst>
              <a:gd name="adj" fmla="val 32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Collision Avoidance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The two ultrasonics checks the distance in front and behind the robot. If an object is too close (≤20 cm) while moving, it either activates a buzzer (warning) or stops the robot and turns off the buzzer if the object is very close (≤10 cm).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</a:rPr>
              <a:t>These distance readings are also sent to the mobile application for display.</a:t>
            </a:r>
          </a:p>
        </p:txBody>
      </p:sp>
      <p:pic>
        <p:nvPicPr>
          <p:cNvPr id="83" name="Picture 8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508D5B8-F563-B123-6A36-C5FD64F90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01631"/>
            <a:ext cx="3435764" cy="620908"/>
          </a:xfrm>
          <a:prstGeom prst="rect">
            <a:avLst/>
          </a:prstGeom>
        </p:spPr>
      </p:pic>
      <p:pic>
        <p:nvPicPr>
          <p:cNvPr id="84" name="Picture 83" descr="A screenshot of a phone&#10;&#10;AI-generated content may be incorrect.">
            <a:extLst>
              <a:ext uri="{FF2B5EF4-FFF2-40B4-BE49-F238E27FC236}">
                <a16:creationId xmlns:a16="http://schemas.microsoft.com/office/drawing/2014/main" id="{C1D4191A-F36C-FE3C-DD9C-A3D89326B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t="20205" r="7129" b="67775"/>
          <a:stretch>
            <a:fillRect/>
          </a:stretch>
        </p:blipFill>
        <p:spPr>
          <a:xfrm>
            <a:off x="10045909" y="2157994"/>
            <a:ext cx="1841291" cy="537210"/>
          </a:xfrm>
          <a:prstGeom prst="roundRect">
            <a:avLst>
              <a:gd name="adj" fmla="val 4888"/>
            </a:avLst>
          </a:prstGeom>
          <a:ln>
            <a:noFill/>
          </a:ln>
          <a:effectLst/>
        </p:spPr>
      </p:pic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6ACFEB6E-A153-7E25-EA15-436D3F3B0A67}"/>
              </a:ext>
            </a:extLst>
          </p:cNvPr>
          <p:cNvSpPr/>
          <p:nvPr/>
        </p:nvSpPr>
        <p:spPr>
          <a:xfrm>
            <a:off x="6199366" y="2830905"/>
            <a:ext cx="5879211" cy="1797505"/>
          </a:xfrm>
          <a:prstGeom prst="roundRect">
            <a:avLst>
              <a:gd name="adj" fmla="val 32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rgbClr val="0070C0"/>
                </a:solidFill>
              </a:rPr>
              <a:t>	            Auto Parking</a:t>
            </a:r>
          </a:p>
          <a:p>
            <a:r>
              <a:rPr lang="en-US" sz="1200" dirty="0">
                <a:solidFill>
                  <a:schemeClr val="tx1"/>
                </a:solidFill>
              </a:rPr>
              <a:t>The car automatically parked by checking the right-side</a:t>
            </a:r>
          </a:p>
          <a:p>
            <a:r>
              <a:rPr lang="en-US" sz="1200" dirty="0">
                <a:solidFill>
                  <a:schemeClr val="tx1"/>
                </a:solidFill>
              </a:rPr>
              <a:t>distance using an ultrasonic sensor. If a free space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(≥30 cm wide) is detected consistently, it confirms</a:t>
            </a:r>
          </a:p>
          <a:p>
            <a:r>
              <a:rPr lang="en-US" sz="1200" dirty="0">
                <a:solidFill>
                  <a:schemeClr val="tx1"/>
                </a:solidFill>
              </a:rPr>
              <a:t>availability, displays “SPACE Available” on the </a:t>
            </a:r>
          </a:p>
          <a:p>
            <a:r>
              <a:rPr lang="en-US" sz="1200" dirty="0">
                <a:solidFill>
                  <a:schemeClr val="tx1"/>
                </a:solidFill>
              </a:rPr>
              <a:t>LCD, and executes a predefined parking maneuver </a:t>
            </a:r>
          </a:p>
          <a:p>
            <a:r>
              <a:rPr lang="en-US" sz="1200" dirty="0">
                <a:solidFill>
                  <a:schemeClr val="tx1"/>
                </a:solidFill>
              </a:rPr>
              <a:t>using a sequence of directional movements. If no </a:t>
            </a:r>
          </a:p>
          <a:p>
            <a:r>
              <a:rPr lang="en-US" sz="1200" dirty="0">
                <a:solidFill>
                  <a:schemeClr val="tx1"/>
                </a:solidFill>
              </a:rPr>
              <a:t>space is found, it displays “NO SPACE”.</a:t>
            </a:r>
          </a:p>
        </p:txBody>
      </p:sp>
      <p:pic>
        <p:nvPicPr>
          <p:cNvPr id="91" name="Picture 9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6EE43D-37B1-C32D-CC57-6FE524B429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828" y="2857927"/>
            <a:ext cx="2582517" cy="1698068"/>
          </a:xfrm>
          <a:prstGeom prst="rect">
            <a:avLst/>
          </a:prstGeom>
        </p:spPr>
      </p:pic>
      <p:pic>
        <p:nvPicPr>
          <p:cNvPr id="92" name="Picture 91" descr="A screenshot of a phone&#10;&#10;AI-generated content may be incorrect.">
            <a:extLst>
              <a:ext uri="{FF2B5EF4-FFF2-40B4-BE49-F238E27FC236}">
                <a16:creationId xmlns:a16="http://schemas.microsoft.com/office/drawing/2014/main" id="{4DD6186D-E28C-3633-2865-66491BE51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1" b="5710"/>
          <a:stretch>
            <a:fillRect/>
          </a:stretch>
        </p:blipFill>
        <p:spPr>
          <a:xfrm>
            <a:off x="8941944" y="4213250"/>
            <a:ext cx="1103965" cy="342745"/>
          </a:xfrm>
          <a:prstGeom prst="rect">
            <a:avLst/>
          </a:prstGeom>
        </p:spPr>
      </p:pic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1319082E-7E8D-FAEA-9EDF-3877C11F73F9}"/>
              </a:ext>
            </a:extLst>
          </p:cNvPr>
          <p:cNvSpPr/>
          <p:nvPr/>
        </p:nvSpPr>
        <p:spPr>
          <a:xfrm rot="16200000">
            <a:off x="4254974" y="2803668"/>
            <a:ext cx="1905873" cy="1743611"/>
          </a:xfrm>
          <a:prstGeom prst="roundRect">
            <a:avLst>
              <a:gd name="adj" fmla="val 32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" b="1" dirty="0">
              <a:solidFill>
                <a:srgbClr val="0070C0"/>
              </a:solidFill>
            </a:endParaRPr>
          </a:p>
          <a:p>
            <a:pPr algn="ctr"/>
            <a:r>
              <a:rPr lang="en-US" sz="1200" b="1" dirty="0">
                <a:solidFill>
                  <a:srgbClr val="0070C0"/>
                </a:solidFill>
              </a:rPr>
              <a:t>App Authentication</a:t>
            </a:r>
          </a:p>
        </p:txBody>
      </p:sp>
      <p:pic>
        <p:nvPicPr>
          <p:cNvPr id="97" name="Picture 96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4CF20CEB-B89C-3940-2720-EC85CD1E42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1" b="23887"/>
          <a:stretch>
            <a:fillRect/>
          </a:stretch>
        </p:blipFill>
        <p:spPr>
          <a:xfrm>
            <a:off x="4637044" y="2764838"/>
            <a:ext cx="1314176" cy="18140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453F5FD-7F75-3549-24BC-9E4F078E254B}"/>
              </a:ext>
            </a:extLst>
          </p:cNvPr>
          <p:cNvGrpSpPr/>
          <p:nvPr/>
        </p:nvGrpSpPr>
        <p:grpSpPr>
          <a:xfrm>
            <a:off x="2967806" y="830734"/>
            <a:ext cx="3111910" cy="1789472"/>
            <a:chOff x="2920180" y="925623"/>
            <a:chExt cx="3111910" cy="178947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43E42A2-814E-9CA3-2466-ECB50545A706}"/>
                </a:ext>
              </a:extLst>
            </p:cNvPr>
            <p:cNvSpPr/>
            <p:nvPr/>
          </p:nvSpPr>
          <p:spPr>
            <a:xfrm>
              <a:off x="2920180" y="925623"/>
              <a:ext cx="3111910" cy="1789472"/>
            </a:xfrm>
            <a:prstGeom prst="roundRect">
              <a:avLst>
                <a:gd name="adj" fmla="val 329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System Architecture</a:t>
              </a:r>
            </a:p>
            <a:p>
              <a:endParaRPr lang="en-US" sz="1600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 descr="A diagram of a computer&#10;&#10;AI-generated content may be incorrect.">
              <a:extLst>
                <a:ext uri="{FF2B5EF4-FFF2-40B4-BE49-F238E27FC236}">
                  <a16:creationId xmlns:a16="http://schemas.microsoft.com/office/drawing/2014/main" id="{7609CE9A-EF8C-E461-F0C6-678CC3B94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765" y="1245179"/>
              <a:ext cx="2926740" cy="140365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0594AC-D49D-F556-396A-505DD2D85348}"/>
              </a:ext>
            </a:extLst>
          </p:cNvPr>
          <p:cNvSpPr txBox="1"/>
          <p:nvPr/>
        </p:nvSpPr>
        <p:spPr>
          <a:xfrm>
            <a:off x="56273" y="6353650"/>
            <a:ext cx="1196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Team: </a:t>
            </a:r>
            <a:r>
              <a:rPr lang="en-US" sz="1400" b="1" dirty="0">
                <a:solidFill>
                  <a:schemeClr val="bg1"/>
                </a:solidFill>
              </a:rPr>
              <a:t>Mahmoud Esmat, Muhammed Ayman, Mahmoud Ashraf, Salma Osama,  Omnia Wael, Hadeer Ehab, Hagar Saad, Rehab Nasser, Sara Reda </a:t>
            </a:r>
          </a:p>
          <a:p>
            <a:pPr algn="ctr"/>
            <a:r>
              <a:rPr lang="en-US" sz="14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 by: </a:t>
            </a: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Rania Ahmed, Dr. Azhar Ahmed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E84394-E305-F503-7820-A3F2F2592CC8}"/>
              </a:ext>
            </a:extLst>
          </p:cNvPr>
          <p:cNvSpPr/>
          <p:nvPr/>
        </p:nvSpPr>
        <p:spPr>
          <a:xfrm>
            <a:off x="8178224" y="4698808"/>
            <a:ext cx="3900353" cy="1647007"/>
          </a:xfrm>
          <a:prstGeom prst="roundRect">
            <a:avLst>
              <a:gd name="adj" fmla="val 32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Our Car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2E0FCF-957E-6AE7-B6E7-9358FA411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34117" t="21998" r="30883" b="25277"/>
          <a:stretch>
            <a:fillRect/>
          </a:stretch>
        </p:blipFill>
        <p:spPr>
          <a:xfrm>
            <a:off x="9308153" y="5023820"/>
            <a:ext cx="1669405" cy="12574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2914AA-9363-4ABE-820C-4915C29FFE47}"/>
              </a:ext>
            </a:extLst>
          </p:cNvPr>
          <p:cNvSpPr txBox="1"/>
          <p:nvPr/>
        </p:nvSpPr>
        <p:spPr>
          <a:xfrm>
            <a:off x="965957" y="469106"/>
            <a:ext cx="10144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 </a:t>
            </a:r>
            <a:r>
              <a:rPr lang="en-US" sz="1400" dirty="0" err="1">
                <a:solidFill>
                  <a:schemeClr val="bg1"/>
                </a:solidFill>
              </a:rPr>
              <a:t>july</a:t>
            </a:r>
            <a:r>
              <a:rPr lang="en-US" sz="1400" dirty="0">
                <a:solidFill>
                  <a:schemeClr val="bg1"/>
                </a:solidFill>
              </a:rPr>
              <a:t>, 2025         Zagazig university, Faculty of Engineering, Department of Electronic and Communication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3276047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</TotalTime>
  <Words>317</Words>
  <Application>Microsoft Office PowerPoint</Application>
  <PresentationFormat>Widescreen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Canva Sans 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20812020100052</dc:creator>
  <cp:lastModifiedBy>20812020100102</cp:lastModifiedBy>
  <cp:revision>53</cp:revision>
  <dcterms:created xsi:type="dcterms:W3CDTF">2025-06-22T13:59:08Z</dcterms:created>
  <dcterms:modified xsi:type="dcterms:W3CDTF">2025-07-15T11:52:21Z</dcterms:modified>
</cp:coreProperties>
</file>